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Noto Sans TC" panose="020B0604020202020204" charset="-128"/>
      <p:regular r:id="rId11"/>
    </p:embeddedFont>
    <p:embeddedFont>
      <p:font typeface="Sora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3592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Application web pour la gestion des ouvriers</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Bienvenue à cette présentation. Nous allons explorer L'application web (Presenta), qui gére l'absence et la presence des ouvriers et calcule leurs salaires mensuel avec une intrface pour l'administrateur et autre interface pour chaque ouvrier.</a:t>
            </a:r>
            <a:endParaRPr lang="en-US" sz="1750" dirty="0"/>
          </a:p>
        </p:txBody>
      </p:sp>
      <p:sp>
        <p:nvSpPr>
          <p:cNvPr id="5" name="Rectangle 4">
            <a:extLst>
              <a:ext uri="{FF2B5EF4-FFF2-40B4-BE49-F238E27FC236}">
                <a16:creationId xmlns:a16="http://schemas.microsoft.com/office/drawing/2014/main" id="{9361ECBC-E9E4-D2CB-18C1-726C09B047EE}"/>
              </a:ext>
            </a:extLst>
          </p:cNvPr>
          <p:cNvSpPr/>
          <p:nvPr/>
        </p:nvSpPr>
        <p:spPr>
          <a:xfrm>
            <a:off x="12835054" y="7716644"/>
            <a:ext cx="1706136"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35887"/>
            <a:ext cx="7348657" cy="708779"/>
          </a:xfrm>
          <a:prstGeom prst="rect">
            <a:avLst/>
          </a:prstGeom>
          <a:noFill/>
          <a:ln/>
        </p:spPr>
        <p:txBody>
          <a:bodyPr wrap="non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Outils de développement</a:t>
            </a:r>
            <a:endParaRPr lang="en-US" sz="4450" dirty="0"/>
          </a:p>
        </p:txBody>
      </p:sp>
      <p:sp>
        <p:nvSpPr>
          <p:cNvPr id="3" name="Text 1"/>
          <p:cNvSpPr/>
          <p:nvPr/>
        </p:nvSpPr>
        <p:spPr>
          <a:xfrm>
            <a:off x="793790" y="361164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Langages</a:t>
            </a:r>
            <a:endParaRPr lang="en-US" sz="2200" dirty="0"/>
          </a:p>
        </p:txBody>
      </p:sp>
      <p:sp>
        <p:nvSpPr>
          <p:cNvPr id="4" name="Text 2"/>
          <p:cNvSpPr/>
          <p:nvPr/>
        </p:nvSpPr>
        <p:spPr>
          <a:xfrm>
            <a:off x="793790" y="4192786"/>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HTML: Structure de la page web.</a:t>
            </a:r>
            <a:endParaRPr lang="en-US" sz="1750" dirty="0"/>
          </a:p>
        </p:txBody>
      </p:sp>
      <p:sp>
        <p:nvSpPr>
          <p:cNvPr id="5" name="Text 3"/>
          <p:cNvSpPr/>
          <p:nvPr/>
        </p:nvSpPr>
        <p:spPr>
          <a:xfrm>
            <a:off x="793790" y="4759762"/>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CSS: Styles et mise en forme.</a:t>
            </a:r>
            <a:endParaRPr lang="en-US" sz="1750" dirty="0"/>
          </a:p>
        </p:txBody>
      </p:sp>
      <p:sp>
        <p:nvSpPr>
          <p:cNvPr id="6" name="Text 4"/>
          <p:cNvSpPr/>
          <p:nvPr/>
        </p:nvSpPr>
        <p:spPr>
          <a:xfrm>
            <a:off x="793790" y="5326737"/>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JavaScript: Interactivité et logique.</a:t>
            </a:r>
            <a:endParaRPr lang="en-US" sz="1750" dirty="0"/>
          </a:p>
        </p:txBody>
      </p:sp>
      <p:sp>
        <p:nvSpPr>
          <p:cNvPr id="7" name="Text 5"/>
          <p:cNvSpPr/>
          <p:nvPr/>
        </p:nvSpPr>
        <p:spPr>
          <a:xfrm>
            <a:off x="7599521" y="361164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Outils</a:t>
            </a:r>
            <a:endParaRPr lang="en-US" sz="2200" dirty="0"/>
          </a:p>
        </p:txBody>
      </p:sp>
      <p:sp>
        <p:nvSpPr>
          <p:cNvPr id="8" name="Text 6"/>
          <p:cNvSpPr/>
          <p:nvPr/>
        </p:nvSpPr>
        <p:spPr>
          <a:xfrm>
            <a:off x="7599521" y="4192786"/>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VS Code: Éditeur de code polyvalent.</a:t>
            </a:r>
            <a:endParaRPr lang="en-US" sz="1750" dirty="0"/>
          </a:p>
        </p:txBody>
      </p:sp>
      <p:sp>
        <p:nvSpPr>
          <p:cNvPr id="9" name="Text 7"/>
          <p:cNvSpPr/>
          <p:nvPr/>
        </p:nvSpPr>
        <p:spPr>
          <a:xfrm>
            <a:off x="7599521" y="4759762"/>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Server: Node.js - Express.js </a:t>
            </a:r>
            <a:endParaRPr lang="en-US" sz="1750" dirty="0"/>
          </a:p>
        </p:txBody>
      </p:sp>
      <p:sp>
        <p:nvSpPr>
          <p:cNvPr id="10" name="Text 8"/>
          <p:cNvSpPr/>
          <p:nvPr/>
        </p:nvSpPr>
        <p:spPr>
          <a:xfrm>
            <a:off x="7599521" y="5326737"/>
            <a:ext cx="6244709"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GitHub: Hébergement de code.</a:t>
            </a:r>
            <a:endParaRPr lang="en-US" sz="1750" dirty="0"/>
          </a:p>
        </p:txBody>
      </p:sp>
      <p:sp>
        <p:nvSpPr>
          <p:cNvPr id="11" name="Rectangle 10">
            <a:extLst>
              <a:ext uri="{FF2B5EF4-FFF2-40B4-BE49-F238E27FC236}">
                <a16:creationId xmlns:a16="http://schemas.microsoft.com/office/drawing/2014/main" id="{26CDCD36-5B88-EB26-23CB-3A9500D2A925}"/>
              </a:ext>
            </a:extLst>
          </p:cNvPr>
          <p:cNvSpPr/>
          <p:nvPr/>
        </p:nvSpPr>
        <p:spPr>
          <a:xfrm>
            <a:off x="12835054" y="7716644"/>
            <a:ext cx="1706136"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18229"/>
            <a:ext cx="7556421" cy="961108"/>
          </a:xfrm>
          <a:prstGeom prst="rect">
            <a:avLst/>
          </a:prstGeom>
          <a:noFill/>
          <a:ln/>
        </p:spPr>
        <p:txBody>
          <a:bodyPr wrap="square" lIns="0" tIns="0" rIns="0" bIns="0" rtlCol="0" anchor="t"/>
          <a:lstStyle/>
          <a:p>
            <a:pPr marL="0" indent="0">
              <a:lnSpc>
                <a:spcPts val="5550"/>
              </a:lnSpc>
              <a:buNone/>
            </a:pPr>
            <a:r>
              <a:rPr lang="en-US" sz="4450" dirty="0" err="1">
                <a:solidFill>
                  <a:srgbClr val="97B8FF"/>
                </a:solidFill>
                <a:latin typeface="Sora Medium" pitchFamily="34" charset="0"/>
                <a:ea typeface="Sora Medium" pitchFamily="34" charset="-122"/>
                <a:cs typeface="Sora Medium" pitchFamily="34" charset="-120"/>
              </a:rPr>
              <a:t>Affichage</a:t>
            </a:r>
            <a:r>
              <a:rPr lang="en-US" sz="4450" dirty="0">
                <a:solidFill>
                  <a:srgbClr val="97B8FF"/>
                </a:solidFill>
                <a:latin typeface="Sora Medium" pitchFamily="34" charset="0"/>
                <a:ea typeface="Sora Medium" pitchFamily="34" charset="-122"/>
                <a:cs typeface="Sora Medium" pitchFamily="34" charset="-120"/>
              </a:rPr>
              <a:t> et description</a:t>
            </a:r>
            <a:endParaRPr lang="en-US" sz="4450" dirty="0"/>
          </a:p>
        </p:txBody>
      </p:sp>
      <p:sp>
        <p:nvSpPr>
          <p:cNvPr id="4" name="Text 1"/>
          <p:cNvSpPr/>
          <p:nvPr/>
        </p:nvSpPr>
        <p:spPr>
          <a:xfrm>
            <a:off x="6280190" y="4484727"/>
            <a:ext cx="75564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5" name="Shape 2"/>
          <p:cNvSpPr/>
          <p:nvPr/>
        </p:nvSpPr>
        <p:spPr>
          <a:xfrm>
            <a:off x="6280190" y="5357932"/>
            <a:ext cx="396835" cy="396835"/>
          </a:xfrm>
          <a:prstGeom prst="roundRect">
            <a:avLst>
              <a:gd name="adj" fmla="val 8574"/>
            </a:avLst>
          </a:prstGeom>
          <a:solidFill>
            <a:srgbClr val="26262B"/>
          </a:solidFill>
          <a:ln/>
        </p:spPr>
        <p:txBody>
          <a:bodyPr/>
          <a:lstStyle/>
          <a:p>
            <a:endParaRPr lang="en-US"/>
          </a:p>
        </p:txBody>
      </p:sp>
      <p:sp>
        <p:nvSpPr>
          <p:cNvPr id="6" name="Text 3"/>
          <p:cNvSpPr/>
          <p:nvPr/>
        </p:nvSpPr>
        <p:spPr>
          <a:xfrm>
            <a:off x="6903839" y="535793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Fonctionnalités</a:t>
            </a:r>
            <a:endParaRPr lang="en-US" sz="2200" dirty="0"/>
          </a:p>
        </p:txBody>
      </p:sp>
      <p:sp>
        <p:nvSpPr>
          <p:cNvPr id="7" name="Text 4"/>
          <p:cNvSpPr/>
          <p:nvPr/>
        </p:nvSpPr>
        <p:spPr>
          <a:xfrm>
            <a:off x="6903839" y="5848350"/>
            <a:ext cx="3041213"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8" name="Shape 5"/>
          <p:cNvSpPr/>
          <p:nvPr/>
        </p:nvSpPr>
        <p:spPr>
          <a:xfrm>
            <a:off x="10171867" y="5357932"/>
            <a:ext cx="396835" cy="396835"/>
          </a:xfrm>
          <a:prstGeom prst="roundRect">
            <a:avLst>
              <a:gd name="adj" fmla="val 8574"/>
            </a:avLst>
          </a:prstGeom>
          <a:solidFill>
            <a:srgbClr val="26262B"/>
          </a:solidFill>
          <a:ln/>
        </p:spPr>
        <p:txBody>
          <a:bodyPr/>
          <a:lstStyle/>
          <a:p>
            <a:endParaRPr lang="en-US"/>
          </a:p>
        </p:txBody>
      </p:sp>
      <p:sp>
        <p:nvSpPr>
          <p:cNvPr id="9" name="Text 6"/>
          <p:cNvSpPr/>
          <p:nvPr/>
        </p:nvSpPr>
        <p:spPr>
          <a:xfrm>
            <a:off x="10795516" y="535793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Resultats</a:t>
            </a:r>
            <a:endParaRPr lang="en-US" sz="2200" dirty="0"/>
          </a:p>
        </p:txBody>
      </p:sp>
      <p:sp>
        <p:nvSpPr>
          <p:cNvPr id="10" name="Text 7"/>
          <p:cNvSpPr/>
          <p:nvPr/>
        </p:nvSpPr>
        <p:spPr>
          <a:xfrm>
            <a:off x="10795516" y="5848350"/>
            <a:ext cx="3041213"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11" name="Rectangle 10">
            <a:extLst>
              <a:ext uri="{FF2B5EF4-FFF2-40B4-BE49-F238E27FC236}">
                <a16:creationId xmlns:a16="http://schemas.microsoft.com/office/drawing/2014/main" id="{18B0539B-770E-A472-6A26-0FD411406196}"/>
              </a:ext>
            </a:extLst>
          </p:cNvPr>
          <p:cNvSpPr/>
          <p:nvPr/>
        </p:nvSpPr>
        <p:spPr>
          <a:xfrm>
            <a:off x="12835054" y="7716644"/>
            <a:ext cx="1706136"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7471" y="563642"/>
            <a:ext cx="5124926" cy="640556"/>
          </a:xfrm>
          <a:prstGeom prst="rect">
            <a:avLst/>
          </a:prstGeom>
          <a:noFill/>
          <a:ln/>
        </p:spPr>
        <p:txBody>
          <a:bodyPr wrap="none" lIns="0" tIns="0" rIns="0" bIns="0" rtlCol="0" anchor="t"/>
          <a:lstStyle/>
          <a:p>
            <a:pPr marL="0" indent="0">
              <a:lnSpc>
                <a:spcPts val="5000"/>
              </a:lnSpc>
              <a:buNone/>
            </a:pPr>
            <a:r>
              <a:rPr lang="en-US" sz="4000" dirty="0">
                <a:solidFill>
                  <a:srgbClr val="97B8FF"/>
                </a:solidFill>
                <a:latin typeface="Sora Medium" pitchFamily="34" charset="0"/>
                <a:ea typeface="Sora Medium" pitchFamily="34" charset="-122"/>
                <a:cs typeface="Sora Medium" pitchFamily="34" charset="-120"/>
              </a:rPr>
              <a:t>Page de connexion</a:t>
            </a:r>
            <a:endParaRPr lang="en-US" sz="4000" dirty="0"/>
          </a:p>
        </p:txBody>
      </p:sp>
      <p:pic>
        <p:nvPicPr>
          <p:cNvPr id="3" name="Image 0" descr="preencoded.png"/>
          <p:cNvPicPr>
            <a:picLocks noChangeAspect="1"/>
          </p:cNvPicPr>
          <p:nvPr/>
        </p:nvPicPr>
        <p:blipFill>
          <a:blip r:embed="rId3"/>
          <a:stretch>
            <a:fillRect/>
          </a:stretch>
        </p:blipFill>
        <p:spPr>
          <a:xfrm>
            <a:off x="717471" y="1511618"/>
            <a:ext cx="13195458" cy="6550714"/>
          </a:xfrm>
          <a:prstGeom prst="rect">
            <a:avLst/>
          </a:prstGeom>
        </p:spPr>
      </p:pic>
      <p:sp>
        <p:nvSpPr>
          <p:cNvPr id="4" name="Text 1"/>
          <p:cNvSpPr/>
          <p:nvPr/>
        </p:nvSpPr>
        <p:spPr>
          <a:xfrm>
            <a:off x="717471" y="7400330"/>
            <a:ext cx="13195459" cy="328017"/>
          </a:xfrm>
          <a:prstGeom prst="rect">
            <a:avLst/>
          </a:prstGeom>
          <a:noFill/>
          <a:ln/>
        </p:spPr>
        <p:txBody>
          <a:bodyPr wrap="none" lIns="0" tIns="0" rIns="0" bIns="0" rtlCol="0" anchor="t"/>
          <a:lstStyle/>
          <a:p>
            <a:pPr marL="0" indent="0">
              <a:lnSpc>
                <a:spcPts val="2550"/>
              </a:lnSpc>
              <a:buNone/>
            </a:pPr>
            <a:endParaRPr lang="en-US" sz="1600" dirty="0"/>
          </a:p>
        </p:txBody>
      </p:sp>
      <p:sp>
        <p:nvSpPr>
          <p:cNvPr id="5" name="Rectangle 4">
            <a:extLst>
              <a:ext uri="{FF2B5EF4-FFF2-40B4-BE49-F238E27FC236}">
                <a16:creationId xmlns:a16="http://schemas.microsoft.com/office/drawing/2014/main" id="{BEFE2EF4-16C5-4056-9F0C-27423DEF7BAC}"/>
              </a:ext>
            </a:extLst>
          </p:cNvPr>
          <p:cNvSpPr/>
          <p:nvPr/>
        </p:nvSpPr>
        <p:spPr>
          <a:xfrm>
            <a:off x="13910548" y="7716644"/>
            <a:ext cx="630642"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49831" y="110383"/>
            <a:ext cx="5987296" cy="490895"/>
          </a:xfrm>
          <a:prstGeom prst="rect">
            <a:avLst/>
          </a:prstGeom>
          <a:noFill/>
          <a:ln/>
        </p:spPr>
        <p:txBody>
          <a:bodyPr wrap="none" lIns="0" tIns="0" rIns="0" bIns="0" rtlCol="0" anchor="t"/>
          <a:lstStyle/>
          <a:p>
            <a:pPr marL="0" indent="0">
              <a:lnSpc>
                <a:spcPts val="3850"/>
              </a:lnSpc>
              <a:buNone/>
            </a:pPr>
            <a:r>
              <a:rPr lang="en-US" sz="3050" dirty="0">
                <a:solidFill>
                  <a:srgbClr val="97B8FF"/>
                </a:solidFill>
                <a:latin typeface="Sora Medium" pitchFamily="34" charset="0"/>
                <a:ea typeface="Sora Medium" pitchFamily="34" charset="-122"/>
                <a:cs typeface="Sora Medium" pitchFamily="34" charset="-120"/>
              </a:rPr>
              <a:t>Page d'administrateur (CRUD)</a:t>
            </a:r>
            <a:endParaRPr lang="en-US" sz="3050" dirty="0"/>
          </a:p>
        </p:txBody>
      </p:sp>
      <p:sp>
        <p:nvSpPr>
          <p:cNvPr id="3" name="Shape 1"/>
          <p:cNvSpPr/>
          <p:nvPr/>
        </p:nvSpPr>
        <p:spPr>
          <a:xfrm>
            <a:off x="549831" y="836902"/>
            <a:ext cx="4405432" cy="1061918"/>
          </a:xfrm>
          <a:prstGeom prst="roundRect">
            <a:avLst>
              <a:gd name="adj" fmla="val 2220"/>
            </a:avLst>
          </a:prstGeom>
          <a:solidFill>
            <a:srgbClr val="26262B"/>
          </a:solidFill>
          <a:ln/>
        </p:spPr>
        <p:txBody>
          <a:bodyPr/>
          <a:lstStyle/>
          <a:p>
            <a:endParaRPr lang="en-US"/>
          </a:p>
        </p:txBody>
      </p:sp>
      <p:sp>
        <p:nvSpPr>
          <p:cNvPr id="4" name="Text 2"/>
          <p:cNvSpPr/>
          <p:nvPr/>
        </p:nvSpPr>
        <p:spPr>
          <a:xfrm>
            <a:off x="706874" y="993946"/>
            <a:ext cx="4091345" cy="251460"/>
          </a:xfrm>
          <a:prstGeom prst="rect">
            <a:avLst/>
          </a:prstGeom>
          <a:noFill/>
          <a:ln/>
        </p:spPr>
        <p:txBody>
          <a:bodyPr wrap="none" lIns="0" tIns="0" rIns="0" bIns="0" rtlCol="0" anchor="t"/>
          <a:lstStyle/>
          <a:p>
            <a:pPr marL="0" indent="0">
              <a:lnSpc>
                <a:spcPts val="1950"/>
              </a:lnSpc>
              <a:buNone/>
            </a:pPr>
            <a:r>
              <a:rPr lang="en-US" sz="1200" dirty="0">
                <a:solidFill>
                  <a:srgbClr val="E0D6DE"/>
                </a:solidFill>
                <a:latin typeface="Noto Sans TC" pitchFamily="34" charset="0"/>
                <a:ea typeface="Noto Sans TC" pitchFamily="34" charset="-122"/>
                <a:cs typeface="Noto Sans TC" pitchFamily="34" charset="-120"/>
              </a:rPr>
              <a:t>Création</a:t>
            </a:r>
            <a:endParaRPr lang="en-US" sz="1200" dirty="0"/>
          </a:p>
        </p:txBody>
      </p:sp>
      <p:sp>
        <p:nvSpPr>
          <p:cNvPr id="5" name="Text 3"/>
          <p:cNvSpPr/>
          <p:nvPr/>
        </p:nvSpPr>
        <p:spPr>
          <a:xfrm>
            <a:off x="706874" y="1339584"/>
            <a:ext cx="4091345" cy="201097"/>
          </a:xfrm>
          <a:prstGeom prst="rect">
            <a:avLst/>
          </a:prstGeom>
          <a:noFill/>
          <a:ln/>
        </p:spPr>
        <p:txBody>
          <a:bodyPr wrap="none" lIns="0" tIns="0" rIns="0" bIns="0" rtlCol="0" anchor="t"/>
          <a:lstStyle/>
          <a:p>
            <a:pPr marL="0" indent="0">
              <a:lnSpc>
                <a:spcPts val="1550"/>
              </a:lnSpc>
              <a:buNone/>
            </a:pPr>
            <a:r>
              <a:rPr lang="en-US" sz="950" dirty="0">
                <a:solidFill>
                  <a:srgbClr val="E0D6DE"/>
                </a:solidFill>
                <a:latin typeface="Noto Sans TC" pitchFamily="34" charset="0"/>
                <a:ea typeface="Noto Sans TC" pitchFamily="34" charset="-122"/>
                <a:cs typeface="Noto Sans TC" pitchFamily="34" charset="-120"/>
              </a:rPr>
              <a:t>Ajout d'un nouveau (ouvrier) / Ajout d'un nouveau (record)</a:t>
            </a:r>
            <a:endParaRPr lang="en-US" sz="950" dirty="0"/>
          </a:p>
        </p:txBody>
      </p:sp>
      <p:sp>
        <p:nvSpPr>
          <p:cNvPr id="6" name="Shape 4"/>
          <p:cNvSpPr/>
          <p:nvPr/>
        </p:nvSpPr>
        <p:spPr>
          <a:xfrm>
            <a:off x="5112306" y="836902"/>
            <a:ext cx="4405432" cy="1061918"/>
          </a:xfrm>
          <a:prstGeom prst="roundRect">
            <a:avLst>
              <a:gd name="adj" fmla="val 2220"/>
            </a:avLst>
          </a:prstGeom>
          <a:solidFill>
            <a:srgbClr val="26262B"/>
          </a:solidFill>
          <a:ln/>
        </p:spPr>
        <p:txBody>
          <a:bodyPr/>
          <a:lstStyle/>
          <a:p>
            <a:endParaRPr lang="en-US"/>
          </a:p>
        </p:txBody>
      </p:sp>
      <p:sp>
        <p:nvSpPr>
          <p:cNvPr id="7" name="Text 5"/>
          <p:cNvSpPr/>
          <p:nvPr/>
        </p:nvSpPr>
        <p:spPr>
          <a:xfrm>
            <a:off x="5269349" y="993946"/>
            <a:ext cx="4091345" cy="251460"/>
          </a:xfrm>
          <a:prstGeom prst="rect">
            <a:avLst/>
          </a:prstGeom>
          <a:noFill/>
          <a:ln/>
        </p:spPr>
        <p:txBody>
          <a:bodyPr wrap="none" lIns="0" tIns="0" rIns="0" bIns="0" rtlCol="0" anchor="t"/>
          <a:lstStyle/>
          <a:p>
            <a:pPr marL="0" indent="0">
              <a:lnSpc>
                <a:spcPts val="1950"/>
              </a:lnSpc>
              <a:buNone/>
            </a:pPr>
            <a:r>
              <a:rPr lang="en-US" sz="1200" dirty="0">
                <a:solidFill>
                  <a:srgbClr val="E0D6DE"/>
                </a:solidFill>
                <a:latin typeface="Noto Sans TC" pitchFamily="34" charset="0"/>
                <a:ea typeface="Noto Sans TC" pitchFamily="34" charset="-122"/>
                <a:cs typeface="Noto Sans TC" pitchFamily="34" charset="-120"/>
              </a:rPr>
              <a:t>Lecture</a:t>
            </a:r>
            <a:endParaRPr lang="en-US" sz="1200" dirty="0"/>
          </a:p>
        </p:txBody>
      </p:sp>
      <p:sp>
        <p:nvSpPr>
          <p:cNvPr id="8" name="Text 6"/>
          <p:cNvSpPr/>
          <p:nvPr/>
        </p:nvSpPr>
        <p:spPr>
          <a:xfrm>
            <a:off x="5269349" y="1339584"/>
            <a:ext cx="4091345" cy="201097"/>
          </a:xfrm>
          <a:prstGeom prst="rect">
            <a:avLst/>
          </a:prstGeom>
          <a:noFill/>
          <a:ln/>
        </p:spPr>
        <p:txBody>
          <a:bodyPr wrap="none" lIns="0" tIns="0" rIns="0" bIns="0" rtlCol="0" anchor="t"/>
          <a:lstStyle/>
          <a:p>
            <a:pPr marL="0" indent="0">
              <a:lnSpc>
                <a:spcPts val="1550"/>
              </a:lnSpc>
              <a:buNone/>
            </a:pPr>
            <a:r>
              <a:rPr lang="en-US" sz="950" dirty="0">
                <a:solidFill>
                  <a:srgbClr val="E0D6DE"/>
                </a:solidFill>
                <a:latin typeface="Noto Sans TC" pitchFamily="34" charset="0"/>
                <a:ea typeface="Noto Sans TC" pitchFamily="34" charset="-122"/>
                <a:cs typeface="Noto Sans TC" pitchFamily="34" charset="-120"/>
              </a:rPr>
              <a:t>Affichage des ouvrier / affichage des (records) pour chaque jour</a:t>
            </a:r>
            <a:endParaRPr lang="en-US" sz="950" dirty="0"/>
          </a:p>
        </p:txBody>
      </p:sp>
      <p:sp>
        <p:nvSpPr>
          <p:cNvPr id="9" name="Shape 7"/>
          <p:cNvSpPr/>
          <p:nvPr/>
        </p:nvSpPr>
        <p:spPr>
          <a:xfrm>
            <a:off x="9674781" y="836902"/>
            <a:ext cx="4405432" cy="1061918"/>
          </a:xfrm>
          <a:prstGeom prst="roundRect">
            <a:avLst>
              <a:gd name="adj" fmla="val 2220"/>
            </a:avLst>
          </a:prstGeom>
          <a:solidFill>
            <a:srgbClr val="26262B"/>
          </a:solidFill>
          <a:ln/>
        </p:spPr>
        <p:txBody>
          <a:bodyPr/>
          <a:lstStyle/>
          <a:p>
            <a:endParaRPr lang="en-US"/>
          </a:p>
        </p:txBody>
      </p:sp>
      <p:sp>
        <p:nvSpPr>
          <p:cNvPr id="10" name="Text 8"/>
          <p:cNvSpPr/>
          <p:nvPr/>
        </p:nvSpPr>
        <p:spPr>
          <a:xfrm>
            <a:off x="9831824" y="993946"/>
            <a:ext cx="4091345" cy="251460"/>
          </a:xfrm>
          <a:prstGeom prst="rect">
            <a:avLst/>
          </a:prstGeom>
          <a:noFill/>
          <a:ln/>
        </p:spPr>
        <p:txBody>
          <a:bodyPr wrap="none" lIns="0" tIns="0" rIns="0" bIns="0" rtlCol="0" anchor="t"/>
          <a:lstStyle/>
          <a:p>
            <a:pPr marL="0" indent="0">
              <a:lnSpc>
                <a:spcPts val="1950"/>
              </a:lnSpc>
              <a:buNone/>
            </a:pPr>
            <a:r>
              <a:rPr lang="en-US" sz="1200" dirty="0">
                <a:solidFill>
                  <a:srgbClr val="E0D6DE"/>
                </a:solidFill>
                <a:latin typeface="Noto Sans TC" pitchFamily="34" charset="0"/>
                <a:ea typeface="Noto Sans TC" pitchFamily="34" charset="-122"/>
                <a:cs typeface="Noto Sans TC" pitchFamily="34" charset="-120"/>
              </a:rPr>
              <a:t>Mise à jour</a:t>
            </a:r>
            <a:endParaRPr lang="en-US" sz="1200" dirty="0"/>
          </a:p>
        </p:txBody>
      </p:sp>
      <p:sp>
        <p:nvSpPr>
          <p:cNvPr id="11" name="Text 9"/>
          <p:cNvSpPr/>
          <p:nvPr/>
        </p:nvSpPr>
        <p:spPr>
          <a:xfrm>
            <a:off x="9831824" y="1339584"/>
            <a:ext cx="4091345" cy="402193"/>
          </a:xfrm>
          <a:prstGeom prst="rect">
            <a:avLst/>
          </a:prstGeom>
          <a:noFill/>
          <a:ln/>
        </p:spPr>
        <p:txBody>
          <a:bodyPr wrap="square" lIns="0" tIns="0" rIns="0" bIns="0" rtlCol="0" anchor="t"/>
          <a:lstStyle/>
          <a:p>
            <a:pPr marL="0" indent="0">
              <a:lnSpc>
                <a:spcPts val="1550"/>
              </a:lnSpc>
              <a:buNone/>
            </a:pPr>
            <a:r>
              <a:rPr lang="en-US" sz="950" dirty="0">
                <a:solidFill>
                  <a:srgbClr val="E0D6DE"/>
                </a:solidFill>
                <a:latin typeface="Noto Sans TC" pitchFamily="34" charset="0"/>
                <a:ea typeface="Noto Sans TC" pitchFamily="34" charset="-122"/>
                <a:cs typeface="Noto Sans TC" pitchFamily="34" charset="-120"/>
              </a:rPr>
              <a:t>Modifier les informations des ouvriers / Modifier les records deja enregistées.</a:t>
            </a:r>
            <a:endParaRPr lang="en-US" sz="950" dirty="0"/>
          </a:p>
        </p:txBody>
      </p:sp>
      <p:sp>
        <p:nvSpPr>
          <p:cNvPr id="12" name="Shape 10"/>
          <p:cNvSpPr/>
          <p:nvPr/>
        </p:nvSpPr>
        <p:spPr>
          <a:xfrm>
            <a:off x="549831" y="2055864"/>
            <a:ext cx="13530501" cy="860822"/>
          </a:xfrm>
          <a:prstGeom prst="roundRect">
            <a:avLst>
              <a:gd name="adj" fmla="val 2738"/>
            </a:avLst>
          </a:prstGeom>
          <a:solidFill>
            <a:srgbClr val="26262B"/>
          </a:solidFill>
          <a:ln/>
        </p:spPr>
        <p:txBody>
          <a:bodyPr/>
          <a:lstStyle/>
          <a:p>
            <a:endParaRPr lang="en-US"/>
          </a:p>
        </p:txBody>
      </p:sp>
      <p:sp>
        <p:nvSpPr>
          <p:cNvPr id="13" name="Text 11"/>
          <p:cNvSpPr/>
          <p:nvPr/>
        </p:nvSpPr>
        <p:spPr>
          <a:xfrm>
            <a:off x="706874" y="2212908"/>
            <a:ext cx="13216414" cy="251460"/>
          </a:xfrm>
          <a:prstGeom prst="rect">
            <a:avLst/>
          </a:prstGeom>
          <a:noFill/>
          <a:ln/>
        </p:spPr>
        <p:txBody>
          <a:bodyPr wrap="none" lIns="0" tIns="0" rIns="0" bIns="0" rtlCol="0" anchor="t"/>
          <a:lstStyle/>
          <a:p>
            <a:pPr marL="0" indent="0">
              <a:lnSpc>
                <a:spcPts val="1950"/>
              </a:lnSpc>
              <a:buNone/>
            </a:pPr>
            <a:r>
              <a:rPr lang="en-US" sz="1200" dirty="0">
                <a:solidFill>
                  <a:srgbClr val="E0D6DE"/>
                </a:solidFill>
                <a:latin typeface="Noto Sans TC" pitchFamily="34" charset="0"/>
                <a:ea typeface="Noto Sans TC" pitchFamily="34" charset="-122"/>
                <a:cs typeface="Noto Sans TC" pitchFamily="34" charset="-120"/>
              </a:rPr>
              <a:t>Suppression</a:t>
            </a:r>
            <a:endParaRPr lang="en-US" sz="1200" dirty="0"/>
          </a:p>
        </p:txBody>
      </p:sp>
      <p:sp>
        <p:nvSpPr>
          <p:cNvPr id="14" name="Text 12"/>
          <p:cNvSpPr/>
          <p:nvPr/>
        </p:nvSpPr>
        <p:spPr>
          <a:xfrm>
            <a:off x="706874" y="2558546"/>
            <a:ext cx="13216414" cy="201097"/>
          </a:xfrm>
          <a:prstGeom prst="rect">
            <a:avLst/>
          </a:prstGeom>
          <a:noFill/>
          <a:ln/>
        </p:spPr>
        <p:txBody>
          <a:bodyPr wrap="none" lIns="0" tIns="0" rIns="0" bIns="0" rtlCol="0" anchor="t"/>
          <a:lstStyle/>
          <a:p>
            <a:pPr marL="0" indent="0">
              <a:lnSpc>
                <a:spcPts val="1550"/>
              </a:lnSpc>
              <a:buNone/>
            </a:pPr>
            <a:r>
              <a:rPr lang="en-US" sz="950" dirty="0">
                <a:solidFill>
                  <a:srgbClr val="E0D6DE"/>
                </a:solidFill>
                <a:latin typeface="Noto Sans TC" pitchFamily="34" charset="0"/>
                <a:ea typeface="Noto Sans TC" pitchFamily="34" charset="-122"/>
                <a:cs typeface="Noto Sans TC" pitchFamily="34" charset="-120"/>
              </a:rPr>
              <a:t>Suppression des ouvriers .</a:t>
            </a:r>
            <a:endParaRPr lang="en-US" sz="950" dirty="0"/>
          </a:p>
        </p:txBody>
      </p:sp>
      <p:pic>
        <p:nvPicPr>
          <p:cNvPr id="15" name="Image 0" descr="preencoded.png"/>
          <p:cNvPicPr>
            <a:picLocks noChangeAspect="1"/>
          </p:cNvPicPr>
          <p:nvPr/>
        </p:nvPicPr>
        <p:blipFill>
          <a:blip r:embed="rId3"/>
          <a:stretch>
            <a:fillRect/>
          </a:stretch>
        </p:blipFill>
        <p:spPr>
          <a:xfrm>
            <a:off x="582751" y="3073730"/>
            <a:ext cx="13497581" cy="5077811"/>
          </a:xfrm>
          <a:prstGeom prst="rect">
            <a:avLst/>
          </a:prstGeom>
        </p:spPr>
      </p:pic>
      <p:sp>
        <p:nvSpPr>
          <p:cNvPr id="16" name="Rectangle 15">
            <a:extLst>
              <a:ext uri="{FF2B5EF4-FFF2-40B4-BE49-F238E27FC236}">
                <a16:creationId xmlns:a16="http://schemas.microsoft.com/office/drawing/2014/main" id="{FBDCEAAB-8DD6-EBD8-3151-CB2F6C1A3000}"/>
              </a:ext>
            </a:extLst>
          </p:cNvPr>
          <p:cNvSpPr/>
          <p:nvPr/>
        </p:nvSpPr>
        <p:spPr>
          <a:xfrm>
            <a:off x="14080332" y="7716644"/>
            <a:ext cx="460858"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19852" y="565547"/>
            <a:ext cx="5142190" cy="642699"/>
          </a:xfrm>
          <a:prstGeom prst="rect">
            <a:avLst/>
          </a:prstGeom>
          <a:noFill/>
          <a:ln/>
        </p:spPr>
        <p:txBody>
          <a:bodyPr wrap="none" lIns="0" tIns="0" rIns="0" bIns="0" rtlCol="0" anchor="t"/>
          <a:lstStyle/>
          <a:p>
            <a:pPr marL="0" indent="0">
              <a:lnSpc>
                <a:spcPts val="5050"/>
              </a:lnSpc>
              <a:buNone/>
            </a:pPr>
            <a:r>
              <a:rPr lang="en-US" sz="4000" dirty="0">
                <a:solidFill>
                  <a:srgbClr val="97B8FF"/>
                </a:solidFill>
                <a:latin typeface="Sora Medium" pitchFamily="34" charset="0"/>
                <a:ea typeface="Sora Medium" pitchFamily="34" charset="-122"/>
                <a:cs typeface="Sora Medium" pitchFamily="34" charset="-120"/>
              </a:rPr>
              <a:t>Page des ouvriers</a:t>
            </a:r>
            <a:endParaRPr lang="en-US" sz="4000" dirty="0"/>
          </a:p>
        </p:txBody>
      </p:sp>
      <p:sp>
        <p:nvSpPr>
          <p:cNvPr id="3" name="Text 1"/>
          <p:cNvSpPr/>
          <p:nvPr/>
        </p:nvSpPr>
        <p:spPr>
          <a:xfrm>
            <a:off x="719852" y="1516737"/>
            <a:ext cx="13190696" cy="329089"/>
          </a:xfrm>
          <a:prstGeom prst="rect">
            <a:avLst/>
          </a:prstGeom>
          <a:noFill/>
          <a:ln/>
        </p:spPr>
        <p:txBody>
          <a:bodyPr wrap="none" lIns="0" tIns="0" rIns="0" bIns="0" rtlCol="0" anchor="t"/>
          <a:lstStyle/>
          <a:p>
            <a:pPr marL="0" indent="0">
              <a:lnSpc>
                <a:spcPts val="2550"/>
              </a:lnSpc>
              <a:buNone/>
            </a:pPr>
            <a:r>
              <a:rPr lang="en-US" sz="1600" dirty="0">
                <a:solidFill>
                  <a:srgbClr val="E0D6DE"/>
                </a:solidFill>
                <a:latin typeface="Noto Sans TC" pitchFamily="34" charset="0"/>
                <a:ea typeface="Noto Sans TC" pitchFamily="34" charset="-122"/>
                <a:cs typeface="Noto Sans TC" pitchFamily="34" charset="-120"/>
              </a:rPr>
              <a:t>Chaque ouvriers peut savoir les (records) pour chaque jour pour une annee.</a:t>
            </a:r>
            <a:endParaRPr lang="en-US" sz="1600" dirty="0"/>
          </a:p>
        </p:txBody>
      </p:sp>
      <p:pic>
        <p:nvPicPr>
          <p:cNvPr id="4" name="Image 0" descr="preencoded.png"/>
          <p:cNvPicPr>
            <a:picLocks noChangeAspect="1"/>
          </p:cNvPicPr>
          <p:nvPr/>
        </p:nvPicPr>
        <p:blipFill>
          <a:blip r:embed="rId3"/>
          <a:stretch>
            <a:fillRect/>
          </a:stretch>
        </p:blipFill>
        <p:spPr>
          <a:xfrm>
            <a:off x="719852" y="2077164"/>
            <a:ext cx="13190696" cy="6040924"/>
          </a:xfrm>
          <a:prstGeom prst="rect">
            <a:avLst/>
          </a:prstGeom>
        </p:spPr>
      </p:pic>
      <p:sp>
        <p:nvSpPr>
          <p:cNvPr id="5" name="Rectangle 4">
            <a:extLst>
              <a:ext uri="{FF2B5EF4-FFF2-40B4-BE49-F238E27FC236}">
                <a16:creationId xmlns:a16="http://schemas.microsoft.com/office/drawing/2014/main" id="{62C01F8B-FD54-BD83-41DC-B80F70409065}"/>
              </a:ext>
            </a:extLst>
          </p:cNvPr>
          <p:cNvSpPr/>
          <p:nvPr/>
        </p:nvSpPr>
        <p:spPr>
          <a:xfrm>
            <a:off x="13910548" y="7716644"/>
            <a:ext cx="630642"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42223" y="504706"/>
            <a:ext cx="6512123" cy="573405"/>
          </a:xfrm>
          <a:prstGeom prst="rect">
            <a:avLst/>
          </a:prstGeom>
          <a:noFill/>
          <a:ln/>
        </p:spPr>
        <p:txBody>
          <a:bodyPr wrap="none" lIns="0" tIns="0" rIns="0" bIns="0" rtlCol="0" anchor="t"/>
          <a:lstStyle/>
          <a:p>
            <a:pPr marL="0" indent="0">
              <a:lnSpc>
                <a:spcPts val="4500"/>
              </a:lnSpc>
              <a:buNone/>
            </a:pPr>
            <a:r>
              <a:rPr lang="en-US" sz="3600" dirty="0">
                <a:solidFill>
                  <a:srgbClr val="97B8FF"/>
                </a:solidFill>
                <a:latin typeface="Sora Medium" pitchFamily="34" charset="0"/>
                <a:ea typeface="Sora Medium" pitchFamily="34" charset="-122"/>
                <a:cs typeface="Sora Medium" pitchFamily="34" charset="-120"/>
              </a:rPr>
              <a:t>Serveur Node.js - Express.js</a:t>
            </a:r>
            <a:endParaRPr lang="en-US" sz="3600" dirty="0"/>
          </a:p>
        </p:txBody>
      </p:sp>
      <p:sp>
        <p:nvSpPr>
          <p:cNvPr id="3" name="Text 1"/>
          <p:cNvSpPr/>
          <p:nvPr/>
        </p:nvSpPr>
        <p:spPr>
          <a:xfrm>
            <a:off x="642223" y="1353264"/>
            <a:ext cx="13345954" cy="293489"/>
          </a:xfrm>
          <a:prstGeom prst="rect">
            <a:avLst/>
          </a:prstGeom>
          <a:noFill/>
          <a:ln/>
        </p:spPr>
        <p:txBody>
          <a:bodyPr wrap="none" lIns="0" tIns="0" rIns="0" bIns="0" rtlCol="0" anchor="t"/>
          <a:lstStyle/>
          <a:p>
            <a:pPr marL="0" indent="0">
              <a:lnSpc>
                <a:spcPts val="2300"/>
              </a:lnSpc>
              <a:buNone/>
            </a:pPr>
            <a:r>
              <a:rPr lang="en-US" sz="1400" dirty="0">
                <a:solidFill>
                  <a:srgbClr val="E0D6DE"/>
                </a:solidFill>
                <a:latin typeface="Noto Sans TC" pitchFamily="34" charset="0"/>
                <a:ea typeface="Noto Sans TC" pitchFamily="34" charset="-122"/>
                <a:cs typeface="Noto Sans TC" pitchFamily="34" charset="-120"/>
              </a:rPr>
              <a:t>Les methodes utilisée pour la manipulation des données via les apis endpoints.</a:t>
            </a:r>
            <a:endParaRPr lang="en-US" sz="1400" dirty="0"/>
          </a:p>
        </p:txBody>
      </p:sp>
      <p:pic>
        <p:nvPicPr>
          <p:cNvPr id="4" name="Image 0" descr="preencoded.png"/>
          <p:cNvPicPr>
            <a:picLocks noChangeAspect="1"/>
          </p:cNvPicPr>
          <p:nvPr/>
        </p:nvPicPr>
        <p:blipFill>
          <a:blip r:embed="rId3"/>
          <a:stretch>
            <a:fillRect/>
          </a:stretch>
        </p:blipFill>
        <p:spPr>
          <a:xfrm>
            <a:off x="642223" y="1853089"/>
            <a:ext cx="917496" cy="1467922"/>
          </a:xfrm>
          <a:prstGeom prst="rect">
            <a:avLst/>
          </a:prstGeom>
        </p:spPr>
      </p:pic>
      <p:sp>
        <p:nvSpPr>
          <p:cNvPr id="5" name="Text 2"/>
          <p:cNvSpPr/>
          <p:nvPr/>
        </p:nvSpPr>
        <p:spPr>
          <a:xfrm>
            <a:off x="1834872" y="2036564"/>
            <a:ext cx="2293739" cy="286703"/>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POST</a:t>
            </a:r>
            <a:endParaRPr lang="en-US" sz="1800" dirty="0"/>
          </a:p>
        </p:txBody>
      </p:sp>
      <p:sp>
        <p:nvSpPr>
          <p:cNvPr id="6" name="Text 3"/>
          <p:cNvSpPr/>
          <p:nvPr/>
        </p:nvSpPr>
        <p:spPr>
          <a:xfrm>
            <a:off x="1834872" y="2433280"/>
            <a:ext cx="12153305" cy="293489"/>
          </a:xfrm>
          <a:prstGeom prst="rect">
            <a:avLst/>
          </a:prstGeom>
          <a:noFill/>
          <a:ln/>
        </p:spPr>
        <p:txBody>
          <a:bodyPr wrap="none" lIns="0" tIns="0" rIns="0" bIns="0" rtlCol="0" anchor="t"/>
          <a:lstStyle/>
          <a:p>
            <a:pPr marL="0" indent="0" algn="l">
              <a:lnSpc>
                <a:spcPts val="2300"/>
              </a:lnSpc>
              <a:buNone/>
            </a:pPr>
            <a:r>
              <a:rPr lang="en-US" sz="1400" dirty="0">
                <a:solidFill>
                  <a:srgbClr val="E0D6DE"/>
                </a:solidFill>
                <a:latin typeface="Noto Sans TC" pitchFamily="34" charset="0"/>
                <a:ea typeface="Noto Sans TC" pitchFamily="34" charset="-122"/>
                <a:cs typeface="Noto Sans TC" pitchFamily="34" charset="-120"/>
              </a:rPr>
              <a:t>Pour ajouter des données au fichiers de stockage (users.json / data.json)</a:t>
            </a:r>
            <a:endParaRPr lang="en-US" sz="1400" dirty="0"/>
          </a:p>
        </p:txBody>
      </p:sp>
      <p:pic>
        <p:nvPicPr>
          <p:cNvPr id="7" name="Image 1" descr="preencoded.png"/>
          <p:cNvPicPr>
            <a:picLocks noChangeAspect="1"/>
          </p:cNvPicPr>
          <p:nvPr/>
        </p:nvPicPr>
        <p:blipFill>
          <a:blip r:embed="rId4"/>
          <a:stretch>
            <a:fillRect/>
          </a:stretch>
        </p:blipFill>
        <p:spPr>
          <a:xfrm>
            <a:off x="642223" y="3321010"/>
            <a:ext cx="917496" cy="1467922"/>
          </a:xfrm>
          <a:prstGeom prst="rect">
            <a:avLst/>
          </a:prstGeom>
        </p:spPr>
      </p:pic>
      <p:sp>
        <p:nvSpPr>
          <p:cNvPr id="8" name="Text 4"/>
          <p:cNvSpPr/>
          <p:nvPr/>
        </p:nvSpPr>
        <p:spPr>
          <a:xfrm>
            <a:off x="1834872" y="3504486"/>
            <a:ext cx="2293739" cy="286703"/>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GET</a:t>
            </a:r>
            <a:endParaRPr lang="en-US" sz="1800" dirty="0"/>
          </a:p>
        </p:txBody>
      </p:sp>
      <p:sp>
        <p:nvSpPr>
          <p:cNvPr id="9" name="Text 5"/>
          <p:cNvSpPr/>
          <p:nvPr/>
        </p:nvSpPr>
        <p:spPr>
          <a:xfrm>
            <a:off x="1834872" y="3901202"/>
            <a:ext cx="12153305" cy="293489"/>
          </a:xfrm>
          <a:prstGeom prst="rect">
            <a:avLst/>
          </a:prstGeom>
          <a:noFill/>
          <a:ln/>
        </p:spPr>
        <p:txBody>
          <a:bodyPr wrap="none" lIns="0" tIns="0" rIns="0" bIns="0" rtlCol="0" anchor="t"/>
          <a:lstStyle/>
          <a:p>
            <a:pPr marL="0" indent="0" algn="l">
              <a:lnSpc>
                <a:spcPts val="2300"/>
              </a:lnSpc>
              <a:buNone/>
            </a:pPr>
            <a:r>
              <a:rPr lang="en-US" sz="1400" dirty="0">
                <a:solidFill>
                  <a:srgbClr val="E0D6DE"/>
                </a:solidFill>
                <a:latin typeface="Noto Sans TC" pitchFamily="34" charset="0"/>
                <a:ea typeface="Noto Sans TC" pitchFamily="34" charset="-122"/>
                <a:cs typeface="Noto Sans TC" pitchFamily="34" charset="-120"/>
              </a:rPr>
              <a:t>Pour récuperer des données du fichiers de stockage (users.json / data.json)</a:t>
            </a:r>
            <a:endParaRPr lang="en-US" sz="1400" dirty="0"/>
          </a:p>
        </p:txBody>
      </p:sp>
      <p:pic>
        <p:nvPicPr>
          <p:cNvPr id="10" name="Image 2" descr="preencoded.png"/>
          <p:cNvPicPr>
            <a:picLocks noChangeAspect="1"/>
          </p:cNvPicPr>
          <p:nvPr/>
        </p:nvPicPr>
        <p:blipFill>
          <a:blip r:embed="rId5"/>
          <a:stretch>
            <a:fillRect/>
          </a:stretch>
        </p:blipFill>
        <p:spPr>
          <a:xfrm>
            <a:off x="642223" y="4788932"/>
            <a:ext cx="917496" cy="1467922"/>
          </a:xfrm>
          <a:prstGeom prst="rect">
            <a:avLst/>
          </a:prstGeom>
        </p:spPr>
      </p:pic>
      <p:sp>
        <p:nvSpPr>
          <p:cNvPr id="11" name="Text 6"/>
          <p:cNvSpPr/>
          <p:nvPr/>
        </p:nvSpPr>
        <p:spPr>
          <a:xfrm>
            <a:off x="1834872" y="4972407"/>
            <a:ext cx="2293739" cy="286703"/>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PUT</a:t>
            </a:r>
            <a:endParaRPr lang="en-US" sz="1800" dirty="0"/>
          </a:p>
        </p:txBody>
      </p:sp>
      <p:sp>
        <p:nvSpPr>
          <p:cNvPr id="12" name="Text 7"/>
          <p:cNvSpPr/>
          <p:nvPr/>
        </p:nvSpPr>
        <p:spPr>
          <a:xfrm>
            <a:off x="1834872" y="5369123"/>
            <a:ext cx="12153305" cy="293489"/>
          </a:xfrm>
          <a:prstGeom prst="rect">
            <a:avLst/>
          </a:prstGeom>
          <a:noFill/>
          <a:ln/>
        </p:spPr>
        <p:txBody>
          <a:bodyPr wrap="none" lIns="0" tIns="0" rIns="0" bIns="0" rtlCol="0" anchor="t"/>
          <a:lstStyle/>
          <a:p>
            <a:pPr marL="0" indent="0" algn="l">
              <a:lnSpc>
                <a:spcPts val="2300"/>
              </a:lnSpc>
              <a:buNone/>
            </a:pPr>
            <a:r>
              <a:rPr lang="en-US" sz="1400" dirty="0">
                <a:solidFill>
                  <a:srgbClr val="E0D6DE"/>
                </a:solidFill>
                <a:latin typeface="Noto Sans TC" pitchFamily="34" charset="0"/>
                <a:ea typeface="Noto Sans TC" pitchFamily="34" charset="-122"/>
                <a:cs typeface="Noto Sans TC" pitchFamily="34" charset="-120"/>
              </a:rPr>
              <a:t>Pour modifier des données du fichiers de stockage (users.json / data.json)</a:t>
            </a:r>
            <a:endParaRPr lang="en-US" sz="1400" dirty="0"/>
          </a:p>
        </p:txBody>
      </p:sp>
      <p:pic>
        <p:nvPicPr>
          <p:cNvPr id="13" name="Image 3" descr="preencoded.png"/>
          <p:cNvPicPr>
            <a:picLocks noChangeAspect="1"/>
          </p:cNvPicPr>
          <p:nvPr/>
        </p:nvPicPr>
        <p:blipFill>
          <a:blip r:embed="rId6"/>
          <a:stretch>
            <a:fillRect/>
          </a:stretch>
        </p:blipFill>
        <p:spPr>
          <a:xfrm>
            <a:off x="642223" y="6256853"/>
            <a:ext cx="917496" cy="1467922"/>
          </a:xfrm>
          <a:prstGeom prst="rect">
            <a:avLst/>
          </a:prstGeom>
        </p:spPr>
      </p:pic>
      <p:sp>
        <p:nvSpPr>
          <p:cNvPr id="14" name="Text 8"/>
          <p:cNvSpPr/>
          <p:nvPr/>
        </p:nvSpPr>
        <p:spPr>
          <a:xfrm>
            <a:off x="1834872" y="6440329"/>
            <a:ext cx="2293739" cy="286703"/>
          </a:xfrm>
          <a:prstGeom prst="rect">
            <a:avLst/>
          </a:prstGeom>
          <a:noFill/>
          <a:ln/>
        </p:spPr>
        <p:txBody>
          <a:bodyPr wrap="none" lIns="0" tIns="0" rIns="0" bIns="0" rtlCol="0" anchor="t"/>
          <a:lstStyle/>
          <a:p>
            <a:pPr marL="0" indent="0" algn="l">
              <a:lnSpc>
                <a:spcPts val="2250"/>
              </a:lnSpc>
              <a:buNone/>
            </a:pPr>
            <a:r>
              <a:rPr lang="en-US" sz="1800" dirty="0">
                <a:solidFill>
                  <a:srgbClr val="E0D6DE"/>
                </a:solidFill>
                <a:latin typeface="Sora Medium" pitchFamily="34" charset="0"/>
                <a:ea typeface="Sora Medium" pitchFamily="34" charset="-122"/>
                <a:cs typeface="Sora Medium" pitchFamily="34" charset="-120"/>
              </a:rPr>
              <a:t>DELETE</a:t>
            </a:r>
            <a:endParaRPr lang="en-US" sz="1800" dirty="0"/>
          </a:p>
        </p:txBody>
      </p:sp>
      <p:sp>
        <p:nvSpPr>
          <p:cNvPr id="15" name="Text 9"/>
          <p:cNvSpPr/>
          <p:nvPr/>
        </p:nvSpPr>
        <p:spPr>
          <a:xfrm>
            <a:off x="1834872" y="6837045"/>
            <a:ext cx="12153305" cy="293489"/>
          </a:xfrm>
          <a:prstGeom prst="rect">
            <a:avLst/>
          </a:prstGeom>
          <a:noFill/>
          <a:ln/>
        </p:spPr>
        <p:txBody>
          <a:bodyPr wrap="none" lIns="0" tIns="0" rIns="0" bIns="0" rtlCol="0" anchor="t"/>
          <a:lstStyle/>
          <a:p>
            <a:pPr marL="0" indent="0" algn="l">
              <a:lnSpc>
                <a:spcPts val="2300"/>
              </a:lnSpc>
              <a:buNone/>
            </a:pPr>
            <a:r>
              <a:rPr lang="en-US" sz="1400" dirty="0">
                <a:solidFill>
                  <a:srgbClr val="E0D6DE"/>
                </a:solidFill>
                <a:latin typeface="Noto Sans TC" pitchFamily="34" charset="0"/>
                <a:ea typeface="Noto Sans TC" pitchFamily="34" charset="-122"/>
                <a:cs typeface="Noto Sans TC" pitchFamily="34" charset="-120"/>
              </a:rPr>
              <a:t>Pour supprimer des données du fichiers de stockage (users.json / data.json)</a:t>
            </a:r>
            <a:endParaRPr lang="en-US" sz="1400" dirty="0"/>
          </a:p>
        </p:txBody>
      </p:sp>
      <p:sp>
        <p:nvSpPr>
          <p:cNvPr id="16" name="Rectangle 15">
            <a:extLst>
              <a:ext uri="{FF2B5EF4-FFF2-40B4-BE49-F238E27FC236}">
                <a16:creationId xmlns:a16="http://schemas.microsoft.com/office/drawing/2014/main" id="{17FC0C11-3770-085C-FC9E-5F3197A1AB79}"/>
              </a:ext>
            </a:extLst>
          </p:cNvPr>
          <p:cNvSpPr/>
          <p:nvPr/>
        </p:nvSpPr>
        <p:spPr>
          <a:xfrm>
            <a:off x="12835054" y="7716644"/>
            <a:ext cx="1706136"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3689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Conclusion</a:t>
            </a:r>
            <a:endParaRPr lang="en-US" sz="4450" dirty="0"/>
          </a:p>
        </p:txBody>
      </p:sp>
      <p:sp>
        <p:nvSpPr>
          <p:cNvPr id="4" name="Text 1"/>
          <p:cNvSpPr/>
          <p:nvPr/>
        </p:nvSpPr>
        <p:spPr>
          <a:xfrm>
            <a:off x="6280190" y="3785830"/>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La combinaison de la partie frontend (html - css - js) avec la partie backend (node.js - express.js ) mettre le development de l'application web trés efficace et tres avancée.</a:t>
            </a:r>
            <a:endParaRPr lang="en-US" sz="1750" dirty="0"/>
          </a:p>
        </p:txBody>
      </p:sp>
      <p:sp>
        <p:nvSpPr>
          <p:cNvPr id="5" name="Text 2"/>
          <p:cNvSpPr/>
          <p:nvPr/>
        </p:nvSpPr>
        <p:spPr>
          <a:xfrm>
            <a:off x="6280190" y="5129689"/>
            <a:ext cx="75564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6" name="Rectangle 5">
            <a:extLst>
              <a:ext uri="{FF2B5EF4-FFF2-40B4-BE49-F238E27FC236}">
                <a16:creationId xmlns:a16="http://schemas.microsoft.com/office/drawing/2014/main" id="{FFDFC67A-B968-D704-EC51-169ACC8A29C6}"/>
              </a:ext>
            </a:extLst>
          </p:cNvPr>
          <p:cNvSpPr/>
          <p:nvPr/>
        </p:nvSpPr>
        <p:spPr>
          <a:xfrm>
            <a:off x="12835054" y="7716644"/>
            <a:ext cx="1706136" cy="412595"/>
          </a:xfrm>
          <a:prstGeom prst="rect">
            <a:avLst/>
          </a:prstGeom>
          <a:solidFill>
            <a:srgbClr val="07070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TotalTime>
  <Words>313</Words>
  <Application>Microsoft Office PowerPoint</Application>
  <PresentationFormat>Custom</PresentationFormat>
  <Paragraphs>46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Sora Medium</vt:lpstr>
      <vt:lpstr>Noto Sans TC</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Mohssine Mochaffaa</cp:lastModifiedBy>
  <cp:revision>2</cp:revision>
  <dcterms:created xsi:type="dcterms:W3CDTF">2025-01-08T00:37:02Z</dcterms:created>
  <dcterms:modified xsi:type="dcterms:W3CDTF">2025-01-08T00:43:22Z</dcterms:modified>
</cp:coreProperties>
</file>